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68" r:id="rId3"/>
    <p:sldId id="257" r:id="rId4"/>
    <p:sldId id="258" r:id="rId5"/>
    <p:sldId id="259" r:id="rId6"/>
    <p:sldId id="266" r:id="rId7"/>
    <p:sldId id="260" r:id="rId8"/>
    <p:sldId id="261" r:id="rId9"/>
    <p:sldId id="267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7"/>
    <p:restoredTop sz="84232"/>
  </p:normalViewPr>
  <p:slideViewPr>
    <p:cSldViewPr snapToGrid="0">
      <p:cViewPr varScale="1">
        <p:scale>
          <a:sx n="95" d="100"/>
          <a:sy n="95" d="100"/>
        </p:scale>
        <p:origin x="1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tchley@gmail.com" userId="236ddb9a9d6f7876" providerId="LiveId" clId="{0D381A71-ABBB-438D-B6FC-AFCB509795C5}"/>
    <pc:docChg chg="custSel modSld">
      <pc:chgData name="lucatchley@gmail.com" userId="236ddb9a9d6f7876" providerId="LiveId" clId="{0D381A71-ABBB-438D-B6FC-AFCB509795C5}" dt="2024-11-14T00:56:13.551" v="775" actId="313"/>
      <pc:docMkLst>
        <pc:docMk/>
      </pc:docMkLst>
      <pc:sldChg chg="modSp mod">
        <pc:chgData name="lucatchley@gmail.com" userId="236ddb9a9d6f7876" providerId="LiveId" clId="{0D381A71-ABBB-438D-B6FC-AFCB509795C5}" dt="2024-11-14T00:56:13.551" v="775" actId="313"/>
        <pc:sldMkLst>
          <pc:docMk/>
          <pc:sldMk cId="4261722743" sldId="262"/>
        </pc:sldMkLst>
        <pc:spChg chg="mod">
          <ac:chgData name="lucatchley@gmail.com" userId="236ddb9a9d6f7876" providerId="LiveId" clId="{0D381A71-ABBB-438D-B6FC-AFCB509795C5}" dt="2024-11-14T00:40:52.136" v="75" actId="20577"/>
          <ac:spMkLst>
            <pc:docMk/>
            <pc:sldMk cId="4261722743" sldId="262"/>
            <ac:spMk id="2" creationId="{2A1BA7EA-01BE-E846-4B99-3C4C5A0FB84A}"/>
          </ac:spMkLst>
        </pc:spChg>
        <pc:spChg chg="mod">
          <ac:chgData name="lucatchley@gmail.com" userId="236ddb9a9d6f7876" providerId="LiveId" clId="{0D381A71-ABBB-438D-B6FC-AFCB509795C5}" dt="2024-11-14T00:56:13.551" v="775" actId="313"/>
          <ac:spMkLst>
            <pc:docMk/>
            <pc:sldMk cId="4261722743" sldId="262"/>
            <ac:spMk id="3" creationId="{037D0411-D2AE-CD95-80A9-EECE79805E8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14C1-B0BF-4B44-8C38-9E38449A28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C4C81CE-561C-4BC9-A4C9-B3DC48F80262}">
      <dgm:prSet/>
      <dgm:spPr/>
      <dgm:t>
        <a:bodyPr/>
        <a:lstStyle/>
        <a:p>
          <a:r>
            <a:rPr lang="en-US" dirty="0"/>
            <a:t>1. What skills are in the highest demand for data science?</a:t>
          </a:r>
        </a:p>
      </dgm:t>
    </dgm:pt>
    <dgm:pt modelId="{75C0F5ED-BD24-430A-B77E-0680476E7A92}" type="parTrans" cxnId="{0C518672-0CBF-4B8D-9A51-6C96667D4A5C}">
      <dgm:prSet/>
      <dgm:spPr/>
      <dgm:t>
        <a:bodyPr/>
        <a:lstStyle/>
        <a:p>
          <a:endParaRPr lang="en-US"/>
        </a:p>
      </dgm:t>
    </dgm:pt>
    <dgm:pt modelId="{355A8A21-2676-44A4-86E3-97E2B1D81D42}" type="sibTrans" cxnId="{0C518672-0CBF-4B8D-9A51-6C96667D4A5C}">
      <dgm:prSet/>
      <dgm:spPr/>
      <dgm:t>
        <a:bodyPr/>
        <a:lstStyle/>
        <a:p>
          <a:endParaRPr lang="en-US"/>
        </a:p>
      </dgm:t>
    </dgm:pt>
    <dgm:pt modelId="{D5D20E49-4787-4AF0-AC02-750EA6C2FD60}">
      <dgm:prSet/>
      <dgm:spPr/>
      <dgm:t>
        <a:bodyPr/>
        <a:lstStyle/>
        <a:p>
          <a:r>
            <a:rPr lang="en-US" dirty="0"/>
            <a:t>2. Which industries are in most demand?</a:t>
          </a:r>
        </a:p>
      </dgm:t>
    </dgm:pt>
    <dgm:pt modelId="{A15F0697-6A4D-4672-AAE8-BAAE92AA063B}" type="parTrans" cxnId="{210C16C2-F6A2-433D-9F6D-2B6A547B7AA1}">
      <dgm:prSet/>
      <dgm:spPr/>
      <dgm:t>
        <a:bodyPr/>
        <a:lstStyle/>
        <a:p>
          <a:endParaRPr lang="en-US"/>
        </a:p>
      </dgm:t>
    </dgm:pt>
    <dgm:pt modelId="{A03500DB-286C-475B-AE21-69E9FDC9F77D}" type="sibTrans" cxnId="{210C16C2-F6A2-433D-9F6D-2B6A547B7AA1}">
      <dgm:prSet/>
      <dgm:spPr/>
      <dgm:t>
        <a:bodyPr/>
        <a:lstStyle/>
        <a:p>
          <a:endParaRPr lang="en-US"/>
        </a:p>
      </dgm:t>
    </dgm:pt>
    <dgm:pt modelId="{0EDF6799-7F8F-4001-A1D6-362FC942D68E}">
      <dgm:prSet/>
      <dgm:spPr/>
      <dgm:t>
        <a:bodyPr/>
        <a:lstStyle/>
        <a:p>
          <a:r>
            <a:rPr lang="en-US" dirty="0"/>
            <a:t>3. What locations are hiring the most?</a:t>
          </a:r>
        </a:p>
      </dgm:t>
    </dgm:pt>
    <dgm:pt modelId="{B597C241-86AF-40C8-B633-DCC55F4CF4AA}" type="parTrans" cxnId="{07A5A622-6043-407E-8531-2F51B082D740}">
      <dgm:prSet/>
      <dgm:spPr/>
      <dgm:t>
        <a:bodyPr/>
        <a:lstStyle/>
        <a:p>
          <a:endParaRPr lang="en-US"/>
        </a:p>
      </dgm:t>
    </dgm:pt>
    <dgm:pt modelId="{3645DA17-6891-4563-9ABE-417AC88A6C08}" type="sibTrans" cxnId="{07A5A622-6043-407E-8531-2F51B082D740}">
      <dgm:prSet/>
      <dgm:spPr/>
      <dgm:t>
        <a:bodyPr/>
        <a:lstStyle/>
        <a:p>
          <a:endParaRPr lang="en-US"/>
        </a:p>
      </dgm:t>
    </dgm:pt>
    <dgm:pt modelId="{E8F215FE-E0F6-4DD6-A40E-CFFE5C758F37}">
      <dgm:prSet/>
      <dgm:spPr/>
      <dgm:t>
        <a:bodyPr/>
        <a:lstStyle/>
        <a:p>
          <a:r>
            <a:rPr lang="en-US" dirty="0"/>
            <a:t>4. How do salary trends compare over time?</a:t>
          </a:r>
        </a:p>
      </dgm:t>
    </dgm:pt>
    <dgm:pt modelId="{6181BDD5-3062-4F0A-BA9D-AC8BDB87D090}" type="parTrans" cxnId="{615793BD-C76D-45C8-AACC-07EC3CAA99A6}">
      <dgm:prSet/>
      <dgm:spPr/>
      <dgm:t>
        <a:bodyPr/>
        <a:lstStyle/>
        <a:p>
          <a:endParaRPr lang="en-US"/>
        </a:p>
      </dgm:t>
    </dgm:pt>
    <dgm:pt modelId="{D378B4CE-412C-48E5-90A9-F930C0F4F2CB}" type="sibTrans" cxnId="{615793BD-C76D-45C8-AACC-07EC3CAA99A6}">
      <dgm:prSet/>
      <dgm:spPr/>
      <dgm:t>
        <a:bodyPr/>
        <a:lstStyle/>
        <a:p>
          <a:endParaRPr lang="en-US"/>
        </a:p>
      </dgm:t>
    </dgm:pt>
    <dgm:pt modelId="{3FBEDE2F-6936-432B-9C14-0C6079B6D867}">
      <dgm:prSet/>
      <dgm:spPr/>
      <dgm:t>
        <a:bodyPr/>
        <a:lstStyle/>
        <a:p>
          <a:r>
            <a:rPr lang="en-US" dirty="0"/>
            <a:t>5. What factors influence salary in todays job market?</a:t>
          </a:r>
        </a:p>
      </dgm:t>
    </dgm:pt>
    <dgm:pt modelId="{C044B71F-419B-4751-B59F-0381798638D7}" type="parTrans" cxnId="{067DA78F-6CAE-480D-8130-2E1CEFC17677}">
      <dgm:prSet/>
      <dgm:spPr/>
      <dgm:t>
        <a:bodyPr/>
        <a:lstStyle/>
        <a:p>
          <a:endParaRPr lang="en-US"/>
        </a:p>
      </dgm:t>
    </dgm:pt>
    <dgm:pt modelId="{898012C8-B807-4B21-BAD9-DBF368976B1B}" type="sibTrans" cxnId="{067DA78F-6CAE-480D-8130-2E1CEFC17677}">
      <dgm:prSet/>
      <dgm:spPr/>
      <dgm:t>
        <a:bodyPr/>
        <a:lstStyle/>
        <a:p>
          <a:endParaRPr lang="en-US"/>
        </a:p>
      </dgm:t>
    </dgm:pt>
    <dgm:pt modelId="{FE69EA03-84BD-4079-84F0-9D7CF9E9424F}" type="pres">
      <dgm:prSet presAssocID="{F04514C1-B0BF-4B44-8C38-9E38449A2886}" presName="root" presStyleCnt="0">
        <dgm:presLayoutVars>
          <dgm:dir/>
          <dgm:resizeHandles val="exact"/>
        </dgm:presLayoutVars>
      </dgm:prSet>
      <dgm:spPr/>
    </dgm:pt>
    <dgm:pt modelId="{F92E9C8B-38F5-423B-B004-9B2AE0DAA6AB}" type="pres">
      <dgm:prSet presAssocID="{AC4C81CE-561C-4BC9-A4C9-B3DC48F80262}" presName="compNode" presStyleCnt="0"/>
      <dgm:spPr/>
    </dgm:pt>
    <dgm:pt modelId="{DBD1E35F-51D8-4CD1-B3D7-38734068E83D}" type="pres">
      <dgm:prSet presAssocID="{AC4C81CE-561C-4BC9-A4C9-B3DC48F802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0B972C-35FA-425E-8E71-C091A0548046}" type="pres">
      <dgm:prSet presAssocID="{AC4C81CE-561C-4BC9-A4C9-B3DC48F80262}" presName="spaceRect" presStyleCnt="0"/>
      <dgm:spPr/>
    </dgm:pt>
    <dgm:pt modelId="{D249E747-7997-490B-88D4-099F0FD58F06}" type="pres">
      <dgm:prSet presAssocID="{AC4C81CE-561C-4BC9-A4C9-B3DC48F80262}" presName="textRect" presStyleLbl="revTx" presStyleIdx="0" presStyleCnt="5">
        <dgm:presLayoutVars>
          <dgm:chMax val="1"/>
          <dgm:chPref val="1"/>
        </dgm:presLayoutVars>
      </dgm:prSet>
      <dgm:spPr/>
    </dgm:pt>
    <dgm:pt modelId="{48F28BDF-F118-462C-B234-2D62DF1321B5}" type="pres">
      <dgm:prSet presAssocID="{355A8A21-2676-44A4-86E3-97E2B1D81D42}" presName="sibTrans" presStyleCnt="0"/>
      <dgm:spPr/>
    </dgm:pt>
    <dgm:pt modelId="{6B15F0A1-1B6D-4242-8B10-23F8B42D89FA}" type="pres">
      <dgm:prSet presAssocID="{D5D20E49-4787-4AF0-AC02-750EA6C2FD60}" presName="compNode" presStyleCnt="0"/>
      <dgm:spPr/>
    </dgm:pt>
    <dgm:pt modelId="{92EA5CF5-A49D-49FF-88A6-70C39B72884A}" type="pres">
      <dgm:prSet presAssocID="{D5D20E49-4787-4AF0-AC02-750EA6C2FD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528BC8E-092E-4412-B293-8E7D96EAEA59}" type="pres">
      <dgm:prSet presAssocID="{D5D20E49-4787-4AF0-AC02-750EA6C2FD60}" presName="spaceRect" presStyleCnt="0"/>
      <dgm:spPr/>
    </dgm:pt>
    <dgm:pt modelId="{39F9BBAA-A0EF-4FC7-A5F8-9DA67F1C3BD1}" type="pres">
      <dgm:prSet presAssocID="{D5D20E49-4787-4AF0-AC02-750EA6C2FD60}" presName="textRect" presStyleLbl="revTx" presStyleIdx="1" presStyleCnt="5">
        <dgm:presLayoutVars>
          <dgm:chMax val="1"/>
          <dgm:chPref val="1"/>
        </dgm:presLayoutVars>
      </dgm:prSet>
      <dgm:spPr/>
    </dgm:pt>
    <dgm:pt modelId="{B5D5004C-7FB3-49B0-A912-9B6C26962BF1}" type="pres">
      <dgm:prSet presAssocID="{A03500DB-286C-475B-AE21-69E9FDC9F77D}" presName="sibTrans" presStyleCnt="0"/>
      <dgm:spPr/>
    </dgm:pt>
    <dgm:pt modelId="{47DF7639-7B4F-4535-9CF7-286B90AFD373}" type="pres">
      <dgm:prSet presAssocID="{0EDF6799-7F8F-4001-A1D6-362FC942D68E}" presName="compNode" presStyleCnt="0"/>
      <dgm:spPr/>
    </dgm:pt>
    <dgm:pt modelId="{BEEBF7CB-D4B5-46EE-84FF-350CECE19FBF}" type="pres">
      <dgm:prSet presAssocID="{0EDF6799-7F8F-4001-A1D6-362FC942D6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9DB74AE6-D3E5-455B-84B3-A0FF1DB8DA96}" type="pres">
      <dgm:prSet presAssocID="{0EDF6799-7F8F-4001-A1D6-362FC942D68E}" presName="spaceRect" presStyleCnt="0"/>
      <dgm:spPr/>
    </dgm:pt>
    <dgm:pt modelId="{B03C5613-0D00-41D6-BA54-42C228462B61}" type="pres">
      <dgm:prSet presAssocID="{0EDF6799-7F8F-4001-A1D6-362FC942D68E}" presName="textRect" presStyleLbl="revTx" presStyleIdx="2" presStyleCnt="5">
        <dgm:presLayoutVars>
          <dgm:chMax val="1"/>
          <dgm:chPref val="1"/>
        </dgm:presLayoutVars>
      </dgm:prSet>
      <dgm:spPr/>
    </dgm:pt>
    <dgm:pt modelId="{F73F8C26-0D4C-45CA-8EEC-BFB7F6A8B23D}" type="pres">
      <dgm:prSet presAssocID="{3645DA17-6891-4563-9ABE-417AC88A6C08}" presName="sibTrans" presStyleCnt="0"/>
      <dgm:spPr/>
    </dgm:pt>
    <dgm:pt modelId="{C339978A-DAE2-4071-A96D-B03356644C97}" type="pres">
      <dgm:prSet presAssocID="{E8F215FE-E0F6-4DD6-A40E-CFFE5C758F37}" presName="compNode" presStyleCnt="0"/>
      <dgm:spPr/>
    </dgm:pt>
    <dgm:pt modelId="{7484DF37-6195-485A-8CE4-5B29BF9AA97F}" type="pres">
      <dgm:prSet presAssocID="{E8F215FE-E0F6-4DD6-A40E-CFFE5C758F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9424A7-1E09-4805-A605-B7D81373B809}" type="pres">
      <dgm:prSet presAssocID="{E8F215FE-E0F6-4DD6-A40E-CFFE5C758F37}" presName="spaceRect" presStyleCnt="0"/>
      <dgm:spPr/>
    </dgm:pt>
    <dgm:pt modelId="{986C1203-5BF8-4C40-909F-A722848D626F}" type="pres">
      <dgm:prSet presAssocID="{E8F215FE-E0F6-4DD6-A40E-CFFE5C758F37}" presName="textRect" presStyleLbl="revTx" presStyleIdx="3" presStyleCnt="5">
        <dgm:presLayoutVars>
          <dgm:chMax val="1"/>
          <dgm:chPref val="1"/>
        </dgm:presLayoutVars>
      </dgm:prSet>
      <dgm:spPr/>
    </dgm:pt>
    <dgm:pt modelId="{582ABBE8-08BF-4893-87E7-1B618D0C60A4}" type="pres">
      <dgm:prSet presAssocID="{D378B4CE-412C-48E5-90A9-F930C0F4F2CB}" presName="sibTrans" presStyleCnt="0"/>
      <dgm:spPr/>
    </dgm:pt>
    <dgm:pt modelId="{FC531EA3-FF49-4958-BF95-409821E5AF3F}" type="pres">
      <dgm:prSet presAssocID="{3FBEDE2F-6936-432B-9C14-0C6079B6D867}" presName="compNode" presStyleCnt="0"/>
      <dgm:spPr/>
    </dgm:pt>
    <dgm:pt modelId="{4E1BC169-E07B-4144-9FD2-B601B63A185D}" type="pres">
      <dgm:prSet presAssocID="{3FBEDE2F-6936-432B-9C14-0C6079B6D8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259C099-1F4C-4D3A-BEB6-EBE0FC8D5807}" type="pres">
      <dgm:prSet presAssocID="{3FBEDE2F-6936-432B-9C14-0C6079B6D867}" presName="spaceRect" presStyleCnt="0"/>
      <dgm:spPr/>
    </dgm:pt>
    <dgm:pt modelId="{BFEE2D6A-5AAB-4A6E-BF3C-64E96AB5A849}" type="pres">
      <dgm:prSet presAssocID="{3FBEDE2F-6936-432B-9C14-0C6079B6D86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5A622-6043-407E-8531-2F51B082D740}" srcId="{F04514C1-B0BF-4B44-8C38-9E38449A2886}" destId="{0EDF6799-7F8F-4001-A1D6-362FC942D68E}" srcOrd="2" destOrd="0" parTransId="{B597C241-86AF-40C8-B633-DCC55F4CF4AA}" sibTransId="{3645DA17-6891-4563-9ABE-417AC88A6C08}"/>
    <dgm:cxn modelId="{79EBFB3B-FB29-46C0-A27B-EF72DCD27317}" type="presOf" srcId="{3FBEDE2F-6936-432B-9C14-0C6079B6D867}" destId="{BFEE2D6A-5AAB-4A6E-BF3C-64E96AB5A849}" srcOrd="0" destOrd="0" presId="urn:microsoft.com/office/officeart/2018/2/layout/IconLabelList"/>
    <dgm:cxn modelId="{3C2C2C63-69B3-45F3-ADAF-B902E77BD4AF}" type="presOf" srcId="{F04514C1-B0BF-4B44-8C38-9E38449A2886}" destId="{FE69EA03-84BD-4079-84F0-9D7CF9E9424F}" srcOrd="0" destOrd="0" presId="urn:microsoft.com/office/officeart/2018/2/layout/IconLabelList"/>
    <dgm:cxn modelId="{6F3B5468-E55C-41C8-8C59-3D827992D3C1}" type="presOf" srcId="{0EDF6799-7F8F-4001-A1D6-362FC942D68E}" destId="{B03C5613-0D00-41D6-BA54-42C228462B61}" srcOrd="0" destOrd="0" presId="urn:microsoft.com/office/officeart/2018/2/layout/IconLabelList"/>
    <dgm:cxn modelId="{91D56B6C-986B-46C6-9079-A21B10662AE6}" type="presOf" srcId="{E8F215FE-E0F6-4DD6-A40E-CFFE5C758F37}" destId="{986C1203-5BF8-4C40-909F-A722848D626F}" srcOrd="0" destOrd="0" presId="urn:microsoft.com/office/officeart/2018/2/layout/IconLabelList"/>
    <dgm:cxn modelId="{8FE6A671-BCD9-4512-B2DC-095998DB34D8}" type="presOf" srcId="{D5D20E49-4787-4AF0-AC02-750EA6C2FD60}" destId="{39F9BBAA-A0EF-4FC7-A5F8-9DA67F1C3BD1}" srcOrd="0" destOrd="0" presId="urn:microsoft.com/office/officeart/2018/2/layout/IconLabelList"/>
    <dgm:cxn modelId="{0C518672-0CBF-4B8D-9A51-6C96667D4A5C}" srcId="{F04514C1-B0BF-4B44-8C38-9E38449A2886}" destId="{AC4C81CE-561C-4BC9-A4C9-B3DC48F80262}" srcOrd="0" destOrd="0" parTransId="{75C0F5ED-BD24-430A-B77E-0680476E7A92}" sibTransId="{355A8A21-2676-44A4-86E3-97E2B1D81D42}"/>
    <dgm:cxn modelId="{067DA78F-6CAE-480D-8130-2E1CEFC17677}" srcId="{F04514C1-B0BF-4B44-8C38-9E38449A2886}" destId="{3FBEDE2F-6936-432B-9C14-0C6079B6D867}" srcOrd="4" destOrd="0" parTransId="{C044B71F-419B-4751-B59F-0381798638D7}" sibTransId="{898012C8-B807-4B21-BAD9-DBF368976B1B}"/>
    <dgm:cxn modelId="{615793BD-C76D-45C8-AACC-07EC3CAA99A6}" srcId="{F04514C1-B0BF-4B44-8C38-9E38449A2886}" destId="{E8F215FE-E0F6-4DD6-A40E-CFFE5C758F37}" srcOrd="3" destOrd="0" parTransId="{6181BDD5-3062-4F0A-BA9D-AC8BDB87D090}" sibTransId="{D378B4CE-412C-48E5-90A9-F930C0F4F2CB}"/>
    <dgm:cxn modelId="{210C16C2-F6A2-433D-9F6D-2B6A547B7AA1}" srcId="{F04514C1-B0BF-4B44-8C38-9E38449A2886}" destId="{D5D20E49-4787-4AF0-AC02-750EA6C2FD60}" srcOrd="1" destOrd="0" parTransId="{A15F0697-6A4D-4672-AAE8-BAAE92AA063B}" sibTransId="{A03500DB-286C-475B-AE21-69E9FDC9F77D}"/>
    <dgm:cxn modelId="{72422ED1-C99D-4187-AC41-72F12B8A5A9C}" type="presOf" srcId="{AC4C81CE-561C-4BC9-A4C9-B3DC48F80262}" destId="{D249E747-7997-490B-88D4-099F0FD58F06}" srcOrd="0" destOrd="0" presId="urn:microsoft.com/office/officeart/2018/2/layout/IconLabelList"/>
    <dgm:cxn modelId="{C89D3177-D587-440D-822D-266B0EC1BADD}" type="presParOf" srcId="{FE69EA03-84BD-4079-84F0-9D7CF9E9424F}" destId="{F92E9C8B-38F5-423B-B004-9B2AE0DAA6AB}" srcOrd="0" destOrd="0" presId="urn:microsoft.com/office/officeart/2018/2/layout/IconLabelList"/>
    <dgm:cxn modelId="{226C4AA3-2932-4725-BFCF-351344D1C83B}" type="presParOf" srcId="{F92E9C8B-38F5-423B-B004-9B2AE0DAA6AB}" destId="{DBD1E35F-51D8-4CD1-B3D7-38734068E83D}" srcOrd="0" destOrd="0" presId="urn:microsoft.com/office/officeart/2018/2/layout/IconLabelList"/>
    <dgm:cxn modelId="{808C9EB2-D462-45D8-AC42-3B0CF3A80AEE}" type="presParOf" srcId="{F92E9C8B-38F5-423B-B004-9B2AE0DAA6AB}" destId="{A40B972C-35FA-425E-8E71-C091A0548046}" srcOrd="1" destOrd="0" presId="urn:microsoft.com/office/officeart/2018/2/layout/IconLabelList"/>
    <dgm:cxn modelId="{42E00CE1-1789-4A60-B1DE-C7AC0C1600D0}" type="presParOf" srcId="{F92E9C8B-38F5-423B-B004-9B2AE0DAA6AB}" destId="{D249E747-7997-490B-88D4-099F0FD58F06}" srcOrd="2" destOrd="0" presId="urn:microsoft.com/office/officeart/2018/2/layout/IconLabelList"/>
    <dgm:cxn modelId="{FA841B94-B163-431C-AF47-90F418B8A49D}" type="presParOf" srcId="{FE69EA03-84BD-4079-84F0-9D7CF9E9424F}" destId="{48F28BDF-F118-462C-B234-2D62DF1321B5}" srcOrd="1" destOrd="0" presId="urn:microsoft.com/office/officeart/2018/2/layout/IconLabelList"/>
    <dgm:cxn modelId="{5763555B-FB4B-47BF-A693-FCEB3602B652}" type="presParOf" srcId="{FE69EA03-84BD-4079-84F0-9D7CF9E9424F}" destId="{6B15F0A1-1B6D-4242-8B10-23F8B42D89FA}" srcOrd="2" destOrd="0" presId="urn:microsoft.com/office/officeart/2018/2/layout/IconLabelList"/>
    <dgm:cxn modelId="{ABA70536-9B46-49EA-9E0C-94AAF3186952}" type="presParOf" srcId="{6B15F0A1-1B6D-4242-8B10-23F8B42D89FA}" destId="{92EA5CF5-A49D-49FF-88A6-70C39B72884A}" srcOrd="0" destOrd="0" presId="urn:microsoft.com/office/officeart/2018/2/layout/IconLabelList"/>
    <dgm:cxn modelId="{D9714ED1-0CC5-4A5B-98BC-35213EA8CC0B}" type="presParOf" srcId="{6B15F0A1-1B6D-4242-8B10-23F8B42D89FA}" destId="{6528BC8E-092E-4412-B293-8E7D96EAEA59}" srcOrd="1" destOrd="0" presId="urn:microsoft.com/office/officeart/2018/2/layout/IconLabelList"/>
    <dgm:cxn modelId="{13DEA6AB-886F-4EAA-B1AE-5D3293D42C71}" type="presParOf" srcId="{6B15F0A1-1B6D-4242-8B10-23F8B42D89FA}" destId="{39F9BBAA-A0EF-4FC7-A5F8-9DA67F1C3BD1}" srcOrd="2" destOrd="0" presId="urn:microsoft.com/office/officeart/2018/2/layout/IconLabelList"/>
    <dgm:cxn modelId="{25798BB0-DCE0-4CED-AFFD-62D88EB21E19}" type="presParOf" srcId="{FE69EA03-84BD-4079-84F0-9D7CF9E9424F}" destId="{B5D5004C-7FB3-49B0-A912-9B6C26962BF1}" srcOrd="3" destOrd="0" presId="urn:microsoft.com/office/officeart/2018/2/layout/IconLabelList"/>
    <dgm:cxn modelId="{458F27EC-C2A3-4723-96FA-900DA0DF154D}" type="presParOf" srcId="{FE69EA03-84BD-4079-84F0-9D7CF9E9424F}" destId="{47DF7639-7B4F-4535-9CF7-286B90AFD373}" srcOrd="4" destOrd="0" presId="urn:microsoft.com/office/officeart/2018/2/layout/IconLabelList"/>
    <dgm:cxn modelId="{4CC9F614-7C26-4553-9015-2E4A7011B6F3}" type="presParOf" srcId="{47DF7639-7B4F-4535-9CF7-286B90AFD373}" destId="{BEEBF7CB-D4B5-46EE-84FF-350CECE19FBF}" srcOrd="0" destOrd="0" presId="urn:microsoft.com/office/officeart/2018/2/layout/IconLabelList"/>
    <dgm:cxn modelId="{A029DBCB-BE63-4727-9583-1AC7C178AA8B}" type="presParOf" srcId="{47DF7639-7B4F-4535-9CF7-286B90AFD373}" destId="{9DB74AE6-D3E5-455B-84B3-A0FF1DB8DA96}" srcOrd="1" destOrd="0" presId="urn:microsoft.com/office/officeart/2018/2/layout/IconLabelList"/>
    <dgm:cxn modelId="{ECDCAFA4-B65B-46FF-8FD8-123C6350E412}" type="presParOf" srcId="{47DF7639-7B4F-4535-9CF7-286B90AFD373}" destId="{B03C5613-0D00-41D6-BA54-42C228462B61}" srcOrd="2" destOrd="0" presId="urn:microsoft.com/office/officeart/2018/2/layout/IconLabelList"/>
    <dgm:cxn modelId="{0149E60D-3D6D-49E8-81F6-5E4B757A850A}" type="presParOf" srcId="{FE69EA03-84BD-4079-84F0-9D7CF9E9424F}" destId="{F73F8C26-0D4C-45CA-8EEC-BFB7F6A8B23D}" srcOrd="5" destOrd="0" presId="urn:microsoft.com/office/officeart/2018/2/layout/IconLabelList"/>
    <dgm:cxn modelId="{A42E3A96-E4BD-4681-B02A-B3CCC202A5F8}" type="presParOf" srcId="{FE69EA03-84BD-4079-84F0-9D7CF9E9424F}" destId="{C339978A-DAE2-4071-A96D-B03356644C97}" srcOrd="6" destOrd="0" presId="urn:microsoft.com/office/officeart/2018/2/layout/IconLabelList"/>
    <dgm:cxn modelId="{A141A970-EB9A-4710-9CBD-5BBCD75B8D27}" type="presParOf" srcId="{C339978A-DAE2-4071-A96D-B03356644C97}" destId="{7484DF37-6195-485A-8CE4-5B29BF9AA97F}" srcOrd="0" destOrd="0" presId="urn:microsoft.com/office/officeart/2018/2/layout/IconLabelList"/>
    <dgm:cxn modelId="{FF78B738-384D-432D-91BC-23A9B92A4422}" type="presParOf" srcId="{C339978A-DAE2-4071-A96D-B03356644C97}" destId="{3F9424A7-1E09-4805-A605-B7D81373B809}" srcOrd="1" destOrd="0" presId="urn:microsoft.com/office/officeart/2018/2/layout/IconLabelList"/>
    <dgm:cxn modelId="{83FD71C4-8CFD-46B1-824E-16EBEA9EED3C}" type="presParOf" srcId="{C339978A-DAE2-4071-A96D-B03356644C97}" destId="{986C1203-5BF8-4C40-909F-A722848D626F}" srcOrd="2" destOrd="0" presId="urn:microsoft.com/office/officeart/2018/2/layout/IconLabelList"/>
    <dgm:cxn modelId="{0C087B59-8925-4B64-8994-92EF07A598F0}" type="presParOf" srcId="{FE69EA03-84BD-4079-84F0-9D7CF9E9424F}" destId="{582ABBE8-08BF-4893-87E7-1B618D0C60A4}" srcOrd="7" destOrd="0" presId="urn:microsoft.com/office/officeart/2018/2/layout/IconLabelList"/>
    <dgm:cxn modelId="{6C5F15BF-B2DA-4824-B188-AC4012B81D21}" type="presParOf" srcId="{FE69EA03-84BD-4079-84F0-9D7CF9E9424F}" destId="{FC531EA3-FF49-4958-BF95-409821E5AF3F}" srcOrd="8" destOrd="0" presId="urn:microsoft.com/office/officeart/2018/2/layout/IconLabelList"/>
    <dgm:cxn modelId="{9B8164E5-B379-4469-AAE3-567980D2A0F8}" type="presParOf" srcId="{FC531EA3-FF49-4958-BF95-409821E5AF3F}" destId="{4E1BC169-E07B-4144-9FD2-B601B63A185D}" srcOrd="0" destOrd="0" presId="urn:microsoft.com/office/officeart/2018/2/layout/IconLabelList"/>
    <dgm:cxn modelId="{C4E57844-4701-459D-B8BB-7D5AE1E10332}" type="presParOf" srcId="{FC531EA3-FF49-4958-BF95-409821E5AF3F}" destId="{9259C099-1F4C-4D3A-BEB6-EBE0FC8D5807}" srcOrd="1" destOrd="0" presId="urn:microsoft.com/office/officeart/2018/2/layout/IconLabelList"/>
    <dgm:cxn modelId="{88C0CCB5-67F3-44CE-9CDB-B17CF0D945D2}" type="presParOf" srcId="{FC531EA3-FF49-4958-BF95-409821E5AF3F}" destId="{BFEE2D6A-5AAB-4A6E-BF3C-64E96AB5A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1E35F-51D8-4CD1-B3D7-38734068E83D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9E747-7997-490B-88D4-099F0FD58F06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What skills are in the highest demand for data science?</a:t>
          </a:r>
        </a:p>
      </dsp:txBody>
      <dsp:txXfrm>
        <a:off x="4405" y="2069445"/>
        <a:ext cx="1763085" cy="705234"/>
      </dsp:txXfrm>
    </dsp:sp>
    <dsp:sp modelId="{92EA5CF5-A49D-49FF-88A6-70C39B72884A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BBAA-A0EF-4FC7-A5F8-9DA67F1C3BD1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Which industries are in most demand?</a:t>
          </a:r>
        </a:p>
      </dsp:txBody>
      <dsp:txXfrm>
        <a:off x="2076031" y="2069445"/>
        <a:ext cx="1763085" cy="705234"/>
      </dsp:txXfrm>
    </dsp:sp>
    <dsp:sp modelId="{BEEBF7CB-D4B5-46EE-84FF-350CECE19FBF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C5613-0D00-41D6-BA54-42C228462B61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What locations are hiring the most?</a:t>
          </a:r>
        </a:p>
      </dsp:txBody>
      <dsp:txXfrm>
        <a:off x="4147657" y="2069445"/>
        <a:ext cx="1763085" cy="705234"/>
      </dsp:txXfrm>
    </dsp:sp>
    <dsp:sp modelId="{7484DF37-6195-485A-8CE4-5B29BF9AA97F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1203-5BF8-4C40-909F-A722848D626F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How do salary trends compare over time?</a:t>
          </a:r>
        </a:p>
      </dsp:txBody>
      <dsp:txXfrm>
        <a:off x="6219283" y="2069445"/>
        <a:ext cx="1763085" cy="705234"/>
      </dsp:txXfrm>
    </dsp:sp>
    <dsp:sp modelId="{4E1BC169-E07B-4144-9FD2-B601B63A185D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E2D6A-5AAB-4A6E-BF3C-64E96AB5A849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 What factors influence salary in todays job market?</a:t>
          </a:r>
        </a:p>
      </dsp:txBody>
      <dsp:txXfrm>
        <a:off x="8290908" y="2069445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A480-C879-5647-9213-4AB0980B2004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B2B1A-E91C-F249-97E5-61AB060BB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4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Left:  Top 10 skills from top 10 cities in 2024. (4,032 lines of data)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Right: Top 10 skills from top 10 cities in 2024 filtered down to top 3 skills.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0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5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97810-8934-D872-2414-0B5930F5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41BA9-2DBA-D4B6-71A5-594A758A9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DFD49-CB7D-2312-199A-53D5643E7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CF4DD-0BE5-EB16-03D9-670CD77E29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B2B1A-E91C-F249-97E5-61AB060BBE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8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1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5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1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4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9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6866F-BEED-C84B-EC54-42FE8C06B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800"/>
              <a:t>Analysis of Job Market Trends in the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70A49-142B-C80C-A435-DA6AFC611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Group 6</a:t>
            </a:r>
          </a:p>
        </p:txBody>
      </p:sp>
      <p:pic>
        <p:nvPicPr>
          <p:cNvPr id="4" name="Picture 3" descr="Angled shot of pen on a graph">
            <a:extLst>
              <a:ext uri="{FF2B5EF4-FFF2-40B4-BE49-F238E27FC236}">
                <a16:creationId xmlns:a16="http://schemas.microsoft.com/office/drawing/2014/main" id="{F66AAE8B-B01F-82E0-B67C-640CE42A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09" r="46174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BA7EA-01BE-E846-4B99-3C4C5A0F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70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sz="3600" dirty="0"/>
              <a:t>What Factors influence Salary in Todays Job Market?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0411-D2AE-CD95-80A9-EECE7980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49140"/>
            <a:ext cx="6035040" cy="341995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Age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average salary difference between a 25-year-old and a 50-year-old is nearly $150,000.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Experience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shows that individuals with more job experience are significantly more likely to earn higher salaries.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Gender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Males earn, on average, 15% more than females in the current job market.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Education</a:t>
            </a:r>
            <a:r>
              <a:rPr lang="en-US" sz="1400" dirty="0"/>
              <a:t>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Workers with only a high school diploma earn around $30,000 annually, while those with a PhD earn over $100,000 on average.</a:t>
            </a:r>
          </a:p>
        </p:txBody>
      </p:sp>
      <p:pic>
        <p:nvPicPr>
          <p:cNvPr id="7" name="Picture 6" descr="A graph of age and age&#10;&#10;Description automatically generated">
            <a:extLst>
              <a:ext uri="{FF2B5EF4-FFF2-40B4-BE49-F238E27FC236}">
                <a16:creationId xmlns:a16="http://schemas.microsoft.com/office/drawing/2014/main" id="{EE24B93D-5AFB-9A31-F9A1-9546F2AD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45" y="1005990"/>
            <a:ext cx="5117308" cy="2865691"/>
          </a:xfrm>
          <a:prstGeom prst="rect">
            <a:avLst/>
          </a:prstGeom>
        </p:spPr>
      </p:pic>
      <p:pic>
        <p:nvPicPr>
          <p:cNvPr id="5" name="Picture 4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FD48021F-ECBB-F8AF-F7D2-FC5691B6F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774" y="3734719"/>
            <a:ext cx="5169076" cy="289468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15495-DD17-3D20-3FBC-51508523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33" y="643467"/>
            <a:ext cx="3243485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Analysis &amp; 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B9C9-A7BF-BFA1-DCDC-E0883B18E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6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lose-up of documents and charts">
            <a:extLst>
              <a:ext uri="{FF2B5EF4-FFF2-40B4-BE49-F238E27FC236}">
                <a16:creationId xmlns:a16="http://schemas.microsoft.com/office/drawing/2014/main" id="{5D639D7E-5B17-30D5-0657-A152DE8D4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30"/>
          <a:stretch/>
        </p:blipFill>
        <p:spPr>
          <a:xfrm>
            <a:off x="-3174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614E5-7218-CC6A-CACB-E7F206A8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76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0B9CC-FBA3-EFFC-00CD-9D379D9F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cxnSp>
        <p:nvCxnSpPr>
          <p:cNvPr id="18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E3362-61C4-FC63-4592-B690FCCA7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0" i="0">
                <a:effectLst/>
                <a:latin typeface="-apple-system"/>
              </a:rPr>
              <a:t>The "Analysis of Job Market Trends in the United States" project aims to explore and understand the evolving dynamics of the job market, with a specific focus on the data science field. As the demand for data-driven decision-making continues to rise, organizations are increasingly seeking professionals with specialized skills. This project will provide an in-depth analysis of the job market, examining key factors such as high-demand skills, industry trends, geographical hiring hotspots, and the influence of experience level on job postings.</a:t>
            </a:r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B69D5A3-37EF-BCB9-EBE9-B5C13D5D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" r="32694" b="-3"/>
          <a:stretch/>
        </p:blipFill>
        <p:spPr>
          <a:xfrm>
            <a:off x="7534656" y="2108200"/>
            <a:ext cx="3621024" cy="36006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3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442EE-6C89-39A4-7407-E0905632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D98AA8-E96B-EB1A-E9EF-A7AAF6198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03455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49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CDEE-4440-2B80-F7D6-04FA035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What skills are in the highest demand for data science?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olorful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AA5B0C22-F917-27C0-FE7B-C9F6F8F8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8" r="6839"/>
          <a:stretch/>
        </p:blipFill>
        <p:spPr>
          <a:xfrm>
            <a:off x="1036320" y="2108199"/>
            <a:ext cx="3044106" cy="3760873"/>
          </a:xfrm>
          <a:prstGeom prst="rect">
            <a:avLst/>
          </a:prstGeom>
        </p:spPr>
      </p:pic>
      <p:pic>
        <p:nvPicPr>
          <p:cNvPr id="15" name="Picture 14" descr="A circular chart with different colored text&#10;&#10;Description automatically generated">
            <a:extLst>
              <a:ext uri="{FF2B5EF4-FFF2-40B4-BE49-F238E27FC236}">
                <a16:creationId xmlns:a16="http://schemas.microsoft.com/office/drawing/2014/main" id="{45C2DA3A-920F-7354-EACA-087168E1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6" r="10868" b="-3"/>
          <a:stretch/>
        </p:blipFill>
        <p:spPr>
          <a:xfrm>
            <a:off x="4171867" y="2108199"/>
            <a:ext cx="3044106" cy="3760885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10C1DAF-55D4-750B-8F66-04A026EC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704" y="2108201"/>
            <a:ext cx="3557016" cy="3760891"/>
          </a:xfrm>
        </p:spPr>
        <p:txBody>
          <a:bodyPr>
            <a:normAutofit/>
          </a:bodyPr>
          <a:lstStyle/>
          <a:p>
            <a:pPr marL="0">
              <a:lnSpc>
                <a:spcPct val="100000"/>
              </a:lnSpc>
              <a:buNone/>
            </a:pPr>
            <a:r>
              <a:rPr lang="en-US" sz="1300" b="1" dirty="0"/>
              <a:t>Top 3 Skills in Demand: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Python 21.9%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SQL 20.1%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Machine Learning 9.4%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300" dirty="0"/>
            </a:br>
            <a:r>
              <a:rPr lang="en-US" sz="1300" b="1" dirty="0"/>
              <a:t>Top Cities for These Skills: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New York, NY: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San Francisco, CA: Strong demand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Chicago, IL: Also a top location for Python and SQL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Washington, DC: Notable demand for Machine Learning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9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93C30-3A06-CD83-7772-7A98445C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D596-123E-4F09-F599-5EF6C055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pPr lvl="0"/>
            <a:r>
              <a:rPr lang="en-US" sz="3300" dirty="0"/>
              <a:t>Which industries are in most demand?</a:t>
            </a:r>
          </a:p>
        </p:txBody>
      </p:sp>
      <p:pic>
        <p:nvPicPr>
          <p:cNvPr id="11" name="Content Placeholder 10" descr="A map of the united states with a map of the united states&#10;&#10;Description automatically generated">
            <a:extLst>
              <a:ext uri="{FF2B5EF4-FFF2-40B4-BE49-F238E27FC236}">
                <a16:creationId xmlns:a16="http://schemas.microsoft.com/office/drawing/2014/main" id="{EDF4B9F1-36A5-F50F-7D17-3138A963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62" r="2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87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15">
            <a:extLst>
              <a:ext uri="{FF2B5EF4-FFF2-40B4-BE49-F238E27FC236}">
                <a16:creationId xmlns:a16="http://schemas.microsoft.com/office/drawing/2014/main" id="{774CA706-8A77-16DE-71BA-C6458737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Industries in Demand: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Correspond to sectors experiencing growth or increased needs, leading to more job opportunities.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Example Insight: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If 'Healthcare' is a high-demand industry in multiple states, it suggests that healthcare facilities in those areas are actively hiring to meet increasing demand.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Value for Job Seekers: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can help job seekers align their career paths with regional industry needs, offering insights into areas with economic growth.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Limitation: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highlights broad industry demand rather than specific job titles or individual job openings.</a:t>
            </a:r>
          </a:p>
          <a:p>
            <a:pPr>
              <a:lnSpc>
                <a:spcPct val="100000"/>
              </a:lnSpc>
            </a:pPr>
            <a:br>
              <a:rPr lang="en-US" sz="900"/>
            </a:br>
            <a:endParaRPr lang="en-US" sz="9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491FC-9C66-5827-F31C-D16C8631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6D695-EE4E-0357-6EC2-9F4BA66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pPr lvl="0"/>
            <a:r>
              <a:rPr lang="en-US" sz="3300" dirty="0"/>
              <a:t>Which industries are in most demand? 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15">
            <a:extLst>
              <a:ext uri="{FF2B5EF4-FFF2-40B4-BE49-F238E27FC236}">
                <a16:creationId xmlns:a16="http://schemas.microsoft.com/office/drawing/2014/main" id="{DE248992-FF76-6DBC-ED19-7D43C69C1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Industries in Demand: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Correspond to sectors experiencing growth or increased needs, leading to more job opportunities.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Example Insight: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If 'Healthcare' is a high-demand industry in multiple states, it suggests that healthcare facilities in those areas are actively hiring to meet increasing demand.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Value for Job Seekers: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can help job seekers align their career paths with regional industry needs, offering insights into areas with economic growth.</a:t>
            </a:r>
          </a:p>
          <a:p>
            <a:pPr>
              <a:lnSpc>
                <a:spcPct val="100000"/>
              </a:lnSpc>
            </a:pPr>
            <a:r>
              <a:rPr lang="en-US" sz="900" b="1" i="0">
                <a:effectLst/>
              </a:rPr>
              <a:t>Limitation:</a:t>
            </a:r>
            <a:endParaRPr lang="en-US" sz="900" b="0" i="0">
              <a:effectLst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0" i="0">
                <a:effectLst/>
              </a:rPr>
              <a:t>The map highlights broad industry demand rather than specific job titles or individual job openings.</a:t>
            </a:r>
          </a:p>
          <a:p>
            <a:pPr>
              <a:lnSpc>
                <a:spcPct val="100000"/>
              </a:lnSpc>
            </a:pPr>
            <a:br>
              <a:rPr lang="en-US" sz="900"/>
            </a:br>
            <a:endParaRPr lang="en-US" sz="90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998A0E6-9E78-5B68-27F0-7F76D79A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0" r="17203"/>
          <a:stretch/>
        </p:blipFill>
        <p:spPr>
          <a:xfrm>
            <a:off x="4541584" y="573978"/>
            <a:ext cx="7400700" cy="569196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5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36DA2-4E0E-EDAA-2C8A-24FC7DE4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300"/>
              <a:t>What locations are hiring the most?</a:t>
            </a:r>
          </a:p>
        </p:txBody>
      </p:sp>
      <p:pic>
        <p:nvPicPr>
          <p:cNvPr id="5" name="Content Placeholder 4" descr="A graph of the states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97644ECC-8EAC-EAA9-24A3-E9C3F5B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86" b="1"/>
          <a:stretch/>
        </p:blipFill>
        <p:spPr>
          <a:xfrm>
            <a:off x="127223" y="640081"/>
            <a:ext cx="7309163" cy="5621560"/>
          </a:xfrm>
          <a:prstGeom prst="rect">
            <a:avLst/>
          </a:prstGeom>
        </p:spPr>
      </p:pic>
      <p:cxnSp>
        <p:nvCxnSpPr>
          <p:cNvPr id="73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ontent Placeholder 39">
            <a:extLst>
              <a:ext uri="{FF2B5EF4-FFF2-40B4-BE49-F238E27FC236}">
                <a16:creationId xmlns:a16="http://schemas.microsoft.com/office/drawing/2014/main" id="{C1ACDE64-6D25-C0CB-25DC-966D357B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7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A913F90-4522-4E66-98B7-DC02FD8BB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9C8BE-CCD7-46EA-AD56-ED4EA143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How do salary trends compare over time?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55B8CC-0F92-4837-A535-00875F25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D357A-24B5-8993-7CB0-30F45A0E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531" y="1965586"/>
            <a:ext cx="10058401" cy="13064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The box plot show that executive, senior, and mid level average salary increased over year while entry level was staggered over the years.</a:t>
            </a:r>
          </a:p>
          <a:p>
            <a:pPr marL="0" indent="0">
              <a:buNone/>
            </a:pPr>
            <a:r>
              <a:rPr lang="en-US" sz="1200" dirty="0"/>
              <a:t>Over 4 years the bar graph shows a lot more people work in office compared to remote.</a:t>
            </a:r>
          </a:p>
          <a:p>
            <a:pPr marL="0" indent="0">
              <a:buNone/>
            </a:pPr>
            <a:r>
              <a:rPr lang="en-US" sz="1200" dirty="0"/>
              <a:t>The sunburst chart shows that senior level people make most of the work force, and their fields are data scientist, data engineering, and machine learning engineering.</a:t>
            </a:r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2841BCF-5149-B62D-4AD0-601CA500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1" y="3605264"/>
            <a:ext cx="3229539" cy="2058831"/>
          </a:xfrm>
          <a:prstGeom prst="rect">
            <a:avLst/>
          </a:prstGeom>
        </p:spPr>
      </p:pic>
      <p:pic>
        <p:nvPicPr>
          <p:cNvPr id="6" name="Picture 5" descr="A colorful circle with text&#10;&#10;Description automatically generated">
            <a:extLst>
              <a:ext uri="{FF2B5EF4-FFF2-40B4-BE49-F238E27FC236}">
                <a16:creationId xmlns:a16="http://schemas.microsoft.com/office/drawing/2014/main" id="{0E39BE80-8FFC-CFF2-A70B-B040A475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445" y="3605264"/>
            <a:ext cx="2745108" cy="2058831"/>
          </a:xfrm>
          <a:prstGeom prst="rect">
            <a:avLst/>
          </a:prstGeom>
        </p:spPr>
      </p:pic>
      <p:pic>
        <p:nvPicPr>
          <p:cNvPr id="9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838B0A-5D9C-C806-354C-EA2B85A45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141" y="3605264"/>
            <a:ext cx="3229539" cy="205075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344C6FC-AA4A-4CB4-835E-C976EBC08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8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8FB3A-C659-B722-D1BE-A749EF25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A3D0A-1FD3-153F-0C92-DF60A3A4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100"/>
              <a:t>How do salary trends compare over time?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DB5AF-B9E4-A971-5C7B-F8E1E855A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b="1" i="0">
                <a:effectLst/>
                <a:latin typeface="-apple-system"/>
              </a:rPr>
              <a:t>2020 (Covid Years):</a:t>
            </a:r>
            <a:endParaRPr lang="en-US" sz="1100" b="0" i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-apple-system"/>
              </a:rPr>
              <a:t>Executives and senior-level professionals earned more on average compared to previous years.</a:t>
            </a:r>
          </a:p>
          <a:p>
            <a:pPr>
              <a:lnSpc>
                <a:spcPct val="100000"/>
              </a:lnSpc>
            </a:pPr>
            <a:r>
              <a:rPr lang="en-US" sz="1100" b="1" i="0">
                <a:effectLst/>
                <a:latin typeface="-apple-system"/>
              </a:rPr>
              <a:t>Mid-Level Professionals:</a:t>
            </a:r>
            <a:endParaRPr lang="en-US" sz="1100" b="0" i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-apple-system"/>
              </a:rPr>
              <a:t>Average earnings have been steadily increasing each year from 2020 to 2024.</a:t>
            </a:r>
          </a:p>
          <a:p>
            <a:pPr>
              <a:lnSpc>
                <a:spcPct val="100000"/>
              </a:lnSpc>
            </a:pPr>
            <a:r>
              <a:rPr lang="en-US" sz="1100" b="1" i="0">
                <a:effectLst/>
                <a:latin typeface="-apple-system"/>
              </a:rPr>
              <a:t>Entry-Level Professionals:</a:t>
            </a:r>
            <a:endParaRPr lang="en-US" sz="1100" b="0" i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-apple-system"/>
              </a:rPr>
              <a:t>Average earnings have remained relatively stagnant over the years.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  <a:latin typeface="-apple-system"/>
              </a:rPr>
              <a:t>There are larger outliers in 2023 and 2024, indicating occasional spikes in earnings for some individuals.</a:t>
            </a:r>
          </a:p>
          <a:p>
            <a:pPr>
              <a:lnSpc>
                <a:spcPct val="100000"/>
              </a:lnSpc>
            </a:pPr>
            <a:endParaRPr lang="en-US" sz="1100"/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3E2D2F1D-1CED-29A1-CD2B-A7637029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47" y="1059273"/>
            <a:ext cx="6892560" cy="439400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23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8E2E5"/>
      </a:lt2>
      <a:accent1>
        <a:srgbClr val="32B67D"/>
      </a:accent1>
      <a:accent2>
        <a:srgbClr val="37B0AE"/>
      </a:accent2>
      <a:accent3>
        <a:srgbClr val="46A9EA"/>
      </a:accent3>
      <a:accent4>
        <a:srgbClr val="4E6BEB"/>
      </a:accent4>
      <a:accent5>
        <a:srgbClr val="8C6EEE"/>
      </a:accent5>
      <a:accent6>
        <a:srgbClr val="B44EEB"/>
      </a:accent6>
      <a:hlink>
        <a:srgbClr val="AE6987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737</Words>
  <Application>Microsoft Macintosh PowerPoint</Application>
  <PresentationFormat>Widescreen</PresentationFormat>
  <Paragraphs>69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Aptos</vt:lpstr>
      <vt:lpstr>Arial</vt:lpstr>
      <vt:lpstr>Avenir Next LT Pro</vt:lpstr>
      <vt:lpstr>Avenir Next LT Pro Light</vt:lpstr>
      <vt:lpstr>Calibri</vt:lpstr>
      <vt:lpstr>RetrospectVTI</vt:lpstr>
      <vt:lpstr>Analysis of Job Market Trends in the US</vt:lpstr>
      <vt:lpstr>Project Overview</vt:lpstr>
      <vt:lpstr>Questions</vt:lpstr>
      <vt:lpstr>What skills are in the highest demand for data science?</vt:lpstr>
      <vt:lpstr>Which industries are in most demand?</vt:lpstr>
      <vt:lpstr>Which industries are in most demand? </vt:lpstr>
      <vt:lpstr>What locations are hiring the most?</vt:lpstr>
      <vt:lpstr>How do salary trends compare over time?</vt:lpstr>
      <vt:lpstr>How do salary trends compare over time?</vt:lpstr>
      <vt:lpstr>What Factors influence Salary in Todays Job Market?</vt:lpstr>
      <vt:lpstr>Analysis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Delgado</dc:creator>
  <cp:lastModifiedBy>Amanda Delgado</cp:lastModifiedBy>
  <cp:revision>27</cp:revision>
  <dcterms:created xsi:type="dcterms:W3CDTF">2024-11-08T01:42:48Z</dcterms:created>
  <dcterms:modified xsi:type="dcterms:W3CDTF">2024-11-14T18:24:45Z</dcterms:modified>
</cp:coreProperties>
</file>